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Monthly</c:v>
                </c:pt>
              </c:strCache>
            </c:strRef>
          </c:tx>
          <c:cat>
            <c:strRef>
              <c:f>Sheet1!$A$2:$A$5</c:f>
              <c:strCache>
                <c:ptCount val="4"/>
                <c:pt idx="0">
                  <c:v>Staff Meetings</c:v>
                </c:pt>
                <c:pt idx="1">
                  <c:v>STAT</c:v>
                </c:pt>
                <c:pt idx="2">
                  <c:v>Grade Level</c:v>
                </c:pt>
                <c:pt idx="3">
                  <c:v>Other</c:v>
                </c:pt>
              </c:strCache>
            </c:strRef>
          </c:cat>
          <c:val>
            <c:numRef>
              <c:f>Sheet1!$B$2:$B$5</c:f>
              <c:numCache>
                <c:formatCode>General</c:formatCode>
                <c:ptCount val="4"/>
                <c:pt idx="0">
                  <c:v>12</c:v>
                </c:pt>
                <c:pt idx="1">
                  <c:v>1</c:v>
                </c:pt>
                <c:pt idx="2">
                  <c:v>1</c:v>
                </c:pt>
                <c:pt idx="3">
                  <c:v>0</c:v>
                </c:pt>
              </c:numCache>
            </c:numRef>
          </c:val>
        </c:ser>
        <c:ser>
          <c:idx val="1"/>
          <c:order val="1"/>
          <c:tx>
            <c:strRef>
              <c:f>Sheet1!$C$1</c:f>
              <c:strCache>
                <c:ptCount val="1"/>
                <c:pt idx="0">
                  <c:v>Weekly</c:v>
                </c:pt>
              </c:strCache>
            </c:strRef>
          </c:tx>
          <c:cat>
            <c:strRef>
              <c:f>Sheet1!$A$2:$A$5</c:f>
              <c:strCache>
                <c:ptCount val="4"/>
                <c:pt idx="0">
                  <c:v>Staff Meetings</c:v>
                </c:pt>
                <c:pt idx="1">
                  <c:v>STAT</c:v>
                </c:pt>
                <c:pt idx="2">
                  <c:v>Grade Level</c:v>
                </c:pt>
                <c:pt idx="3">
                  <c:v>Other</c:v>
                </c:pt>
              </c:strCache>
            </c:strRef>
          </c:cat>
          <c:val>
            <c:numRef>
              <c:f>Sheet1!$C$2:$C$5</c:f>
              <c:numCache>
                <c:formatCode>General</c:formatCode>
                <c:ptCount val="4"/>
                <c:pt idx="0">
                  <c:v>0</c:v>
                </c:pt>
                <c:pt idx="1">
                  <c:v>7</c:v>
                </c:pt>
                <c:pt idx="2">
                  <c:v>11</c:v>
                </c:pt>
                <c:pt idx="3">
                  <c:v>4</c:v>
                </c:pt>
              </c:numCache>
            </c:numRef>
          </c:val>
        </c:ser>
        <c:ser>
          <c:idx val="2"/>
          <c:order val="2"/>
          <c:tx>
            <c:strRef>
              <c:f>Sheet1!$D$1</c:f>
              <c:strCache>
                <c:ptCount val="1"/>
                <c:pt idx="0">
                  <c:v>Daily</c:v>
                </c:pt>
              </c:strCache>
            </c:strRef>
          </c:tx>
          <c:cat>
            <c:strRef>
              <c:f>Sheet1!$A$2:$A$5</c:f>
              <c:strCache>
                <c:ptCount val="4"/>
                <c:pt idx="0">
                  <c:v>Staff Meetings</c:v>
                </c:pt>
                <c:pt idx="1">
                  <c:v>STAT</c:v>
                </c:pt>
                <c:pt idx="2">
                  <c:v>Grade Level</c:v>
                </c:pt>
                <c:pt idx="3">
                  <c:v>Other</c:v>
                </c:pt>
              </c:strCache>
            </c:strRef>
          </c:cat>
          <c:val>
            <c:numRef>
              <c:f>Sheet1!$D$2:$D$5</c:f>
              <c:numCache>
                <c:formatCode>General</c:formatCode>
                <c:ptCount val="4"/>
                <c:pt idx="0">
                  <c:v>0</c:v>
                </c:pt>
                <c:pt idx="1">
                  <c:v>0</c:v>
                </c:pt>
                <c:pt idx="2">
                  <c:v>1</c:v>
                </c:pt>
                <c:pt idx="3">
                  <c:v>2</c:v>
                </c:pt>
              </c:numCache>
            </c:numRef>
          </c:val>
        </c:ser>
        <c:ser>
          <c:idx val="3"/>
          <c:order val="3"/>
          <c:tx>
            <c:strRef>
              <c:f>Sheet1!$E$1</c:f>
              <c:strCache>
                <c:ptCount val="1"/>
                <c:pt idx="0">
                  <c:v>Other</c:v>
                </c:pt>
              </c:strCache>
            </c:strRef>
          </c:tx>
          <c:cat>
            <c:strRef>
              <c:f>Sheet1!$A$2:$A$5</c:f>
              <c:strCache>
                <c:ptCount val="4"/>
                <c:pt idx="0">
                  <c:v>Staff Meetings</c:v>
                </c:pt>
                <c:pt idx="1">
                  <c:v>STAT</c:v>
                </c:pt>
                <c:pt idx="2">
                  <c:v>Grade Level</c:v>
                </c:pt>
                <c:pt idx="3">
                  <c:v>Other</c:v>
                </c:pt>
              </c:strCache>
            </c:strRef>
          </c:cat>
          <c:val>
            <c:numRef>
              <c:f>Sheet1!$E$2:$E$5</c:f>
              <c:numCache>
                <c:formatCode>General</c:formatCode>
                <c:ptCount val="4"/>
                <c:pt idx="0">
                  <c:v>0</c:v>
                </c:pt>
                <c:pt idx="1">
                  <c:v>5</c:v>
                </c:pt>
                <c:pt idx="2">
                  <c:v>0</c:v>
                </c:pt>
                <c:pt idx="3">
                  <c:v>5</c:v>
                </c:pt>
              </c:numCache>
            </c:numRef>
          </c:val>
        </c:ser>
        <c:axId val="86470016"/>
        <c:axId val="86471808"/>
      </c:barChart>
      <c:catAx>
        <c:axId val="86470016"/>
        <c:scaling>
          <c:orientation val="minMax"/>
        </c:scaling>
        <c:axPos val="b"/>
        <c:tickLblPos val="nextTo"/>
        <c:crossAx val="86471808"/>
        <c:crosses val="autoZero"/>
        <c:auto val="1"/>
        <c:lblAlgn val="ctr"/>
        <c:lblOffset val="100"/>
      </c:catAx>
      <c:valAx>
        <c:axId val="86471808"/>
        <c:scaling>
          <c:orientation val="minMax"/>
        </c:scaling>
        <c:axPos val="l"/>
        <c:majorGridlines/>
        <c:numFmt formatCode="General" sourceLinked="1"/>
        <c:tickLblPos val="nextTo"/>
        <c:crossAx val="8647001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Monthly</c:v>
                </c:pt>
              </c:strCache>
            </c:strRef>
          </c:tx>
          <c:cat>
            <c:strRef>
              <c:f>Sheet1!$A$2:$A$4</c:f>
              <c:strCache>
                <c:ptCount val="3"/>
                <c:pt idx="0">
                  <c:v>Conversations</c:v>
                </c:pt>
                <c:pt idx="1">
                  <c:v>E-Mail</c:v>
                </c:pt>
                <c:pt idx="2">
                  <c:v>Telephone Calls</c:v>
                </c:pt>
              </c:strCache>
            </c:strRef>
          </c:cat>
          <c:val>
            <c:numRef>
              <c:f>Sheet1!$B$2:$B$4</c:f>
              <c:numCache>
                <c:formatCode>General</c:formatCode>
                <c:ptCount val="3"/>
                <c:pt idx="0">
                  <c:v>0</c:v>
                </c:pt>
                <c:pt idx="1">
                  <c:v>0</c:v>
                </c:pt>
                <c:pt idx="2">
                  <c:v>0</c:v>
                </c:pt>
              </c:numCache>
            </c:numRef>
          </c:val>
        </c:ser>
        <c:ser>
          <c:idx val="1"/>
          <c:order val="1"/>
          <c:tx>
            <c:strRef>
              <c:f>Sheet1!$C$1</c:f>
              <c:strCache>
                <c:ptCount val="1"/>
                <c:pt idx="0">
                  <c:v>Weekly</c:v>
                </c:pt>
              </c:strCache>
            </c:strRef>
          </c:tx>
          <c:cat>
            <c:strRef>
              <c:f>Sheet1!$A$2:$A$4</c:f>
              <c:strCache>
                <c:ptCount val="3"/>
                <c:pt idx="0">
                  <c:v>Conversations</c:v>
                </c:pt>
                <c:pt idx="1">
                  <c:v>E-Mail</c:v>
                </c:pt>
                <c:pt idx="2">
                  <c:v>Telephone Calls</c:v>
                </c:pt>
              </c:strCache>
            </c:strRef>
          </c:cat>
          <c:val>
            <c:numRef>
              <c:f>Sheet1!$C$2:$C$4</c:f>
              <c:numCache>
                <c:formatCode>General</c:formatCode>
                <c:ptCount val="3"/>
                <c:pt idx="0">
                  <c:v>0</c:v>
                </c:pt>
                <c:pt idx="1">
                  <c:v>3</c:v>
                </c:pt>
                <c:pt idx="2">
                  <c:v>5</c:v>
                </c:pt>
              </c:numCache>
            </c:numRef>
          </c:val>
        </c:ser>
        <c:ser>
          <c:idx val="2"/>
          <c:order val="2"/>
          <c:tx>
            <c:strRef>
              <c:f>Sheet1!$D$1</c:f>
              <c:strCache>
                <c:ptCount val="1"/>
                <c:pt idx="0">
                  <c:v>Daily</c:v>
                </c:pt>
              </c:strCache>
            </c:strRef>
          </c:tx>
          <c:cat>
            <c:strRef>
              <c:f>Sheet1!$A$2:$A$4</c:f>
              <c:strCache>
                <c:ptCount val="3"/>
                <c:pt idx="0">
                  <c:v>Conversations</c:v>
                </c:pt>
                <c:pt idx="1">
                  <c:v>E-Mail</c:v>
                </c:pt>
                <c:pt idx="2">
                  <c:v>Telephone Calls</c:v>
                </c:pt>
              </c:strCache>
            </c:strRef>
          </c:cat>
          <c:val>
            <c:numRef>
              <c:f>Sheet1!$D$2:$D$4</c:f>
              <c:numCache>
                <c:formatCode>General</c:formatCode>
                <c:ptCount val="3"/>
                <c:pt idx="0">
                  <c:v>13</c:v>
                </c:pt>
                <c:pt idx="1">
                  <c:v>8</c:v>
                </c:pt>
                <c:pt idx="2">
                  <c:v>1</c:v>
                </c:pt>
              </c:numCache>
            </c:numRef>
          </c:val>
        </c:ser>
        <c:ser>
          <c:idx val="3"/>
          <c:order val="3"/>
          <c:tx>
            <c:strRef>
              <c:f>Sheet1!$E$1</c:f>
              <c:strCache>
                <c:ptCount val="1"/>
                <c:pt idx="0">
                  <c:v>Other</c:v>
                </c:pt>
              </c:strCache>
            </c:strRef>
          </c:tx>
          <c:cat>
            <c:strRef>
              <c:f>Sheet1!$A$2:$A$4</c:f>
              <c:strCache>
                <c:ptCount val="3"/>
                <c:pt idx="0">
                  <c:v>Conversations</c:v>
                </c:pt>
                <c:pt idx="1">
                  <c:v>E-Mail</c:v>
                </c:pt>
                <c:pt idx="2">
                  <c:v>Telephone Calls</c:v>
                </c:pt>
              </c:strCache>
            </c:strRef>
          </c:cat>
          <c:val>
            <c:numRef>
              <c:f>Sheet1!$E$2:$E$4</c:f>
              <c:numCache>
                <c:formatCode>General</c:formatCode>
                <c:ptCount val="3"/>
                <c:pt idx="0">
                  <c:v>0</c:v>
                </c:pt>
                <c:pt idx="1">
                  <c:v>2</c:v>
                </c:pt>
                <c:pt idx="2">
                  <c:v>1</c:v>
                </c:pt>
              </c:numCache>
            </c:numRef>
          </c:val>
        </c:ser>
        <c:axId val="98792960"/>
        <c:axId val="98794496"/>
      </c:barChart>
      <c:catAx>
        <c:axId val="98792960"/>
        <c:scaling>
          <c:orientation val="minMax"/>
        </c:scaling>
        <c:axPos val="b"/>
        <c:tickLblPos val="nextTo"/>
        <c:crossAx val="98794496"/>
        <c:crosses val="autoZero"/>
        <c:auto val="1"/>
        <c:lblAlgn val="ctr"/>
        <c:lblOffset val="100"/>
      </c:catAx>
      <c:valAx>
        <c:axId val="98794496"/>
        <c:scaling>
          <c:orientation val="minMax"/>
        </c:scaling>
        <c:axPos val="l"/>
        <c:majorGridlines/>
        <c:numFmt formatCode="General" sourceLinked="1"/>
        <c:tickLblPos val="nextTo"/>
        <c:crossAx val="9879296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Sheet1!$B$2</c:f>
              <c:strCache>
                <c:ptCount val="1"/>
                <c:pt idx="0">
                  <c:v>Monthly</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Sheet1!$B$3:$B$14</c:f>
              <c:numCache>
                <c:formatCode>General</c:formatCode>
                <c:ptCount val="12"/>
                <c:pt idx="0">
                  <c:v>0</c:v>
                </c:pt>
                <c:pt idx="1">
                  <c:v>0</c:v>
                </c:pt>
                <c:pt idx="2">
                  <c:v>1</c:v>
                </c:pt>
                <c:pt idx="3">
                  <c:v>3</c:v>
                </c:pt>
                <c:pt idx="4">
                  <c:v>2</c:v>
                </c:pt>
                <c:pt idx="5">
                  <c:v>2</c:v>
                </c:pt>
                <c:pt idx="6">
                  <c:v>3</c:v>
                </c:pt>
                <c:pt idx="7">
                  <c:v>1</c:v>
                </c:pt>
                <c:pt idx="8">
                  <c:v>1</c:v>
                </c:pt>
                <c:pt idx="9">
                  <c:v>3</c:v>
                </c:pt>
                <c:pt idx="10">
                  <c:v>0</c:v>
                </c:pt>
                <c:pt idx="11">
                  <c:v>0</c:v>
                </c:pt>
              </c:numCache>
            </c:numRef>
          </c:val>
        </c:ser>
        <c:ser>
          <c:idx val="1"/>
          <c:order val="1"/>
          <c:tx>
            <c:strRef>
              <c:f>Sheet1!$C$2</c:f>
              <c:strCache>
                <c:ptCount val="1"/>
                <c:pt idx="0">
                  <c:v>Bi-Weekly</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Sheet1!$C$3:$C$14</c:f>
              <c:numCache>
                <c:formatCode>General</c:formatCode>
                <c:ptCount val="12"/>
                <c:pt idx="0">
                  <c:v>0</c:v>
                </c:pt>
                <c:pt idx="1">
                  <c:v>1</c:v>
                </c:pt>
                <c:pt idx="2">
                  <c:v>0</c:v>
                </c:pt>
                <c:pt idx="3">
                  <c:v>1</c:v>
                </c:pt>
                <c:pt idx="4">
                  <c:v>0</c:v>
                </c:pt>
                <c:pt idx="5">
                  <c:v>1</c:v>
                </c:pt>
                <c:pt idx="6">
                  <c:v>1</c:v>
                </c:pt>
                <c:pt idx="7">
                  <c:v>1</c:v>
                </c:pt>
                <c:pt idx="8">
                  <c:v>2</c:v>
                </c:pt>
                <c:pt idx="9">
                  <c:v>1</c:v>
                </c:pt>
                <c:pt idx="10">
                  <c:v>0</c:v>
                </c:pt>
                <c:pt idx="11">
                  <c:v>0</c:v>
                </c:pt>
              </c:numCache>
            </c:numRef>
          </c:val>
        </c:ser>
        <c:ser>
          <c:idx val="2"/>
          <c:order val="2"/>
          <c:tx>
            <c:strRef>
              <c:f>Sheet1!$D$2</c:f>
              <c:strCache>
                <c:ptCount val="1"/>
                <c:pt idx="0">
                  <c:v>Weekly</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Sheet1!$D$3:$D$14</c:f>
              <c:numCache>
                <c:formatCode>General</c:formatCode>
                <c:ptCount val="12"/>
                <c:pt idx="0">
                  <c:v>3</c:v>
                </c:pt>
                <c:pt idx="1">
                  <c:v>11</c:v>
                </c:pt>
                <c:pt idx="2">
                  <c:v>6</c:v>
                </c:pt>
                <c:pt idx="3">
                  <c:v>6</c:v>
                </c:pt>
                <c:pt idx="4">
                  <c:v>5</c:v>
                </c:pt>
                <c:pt idx="5">
                  <c:v>5</c:v>
                </c:pt>
                <c:pt idx="6">
                  <c:v>4</c:v>
                </c:pt>
                <c:pt idx="7">
                  <c:v>2</c:v>
                </c:pt>
                <c:pt idx="8">
                  <c:v>6</c:v>
                </c:pt>
                <c:pt idx="9">
                  <c:v>2</c:v>
                </c:pt>
                <c:pt idx="10">
                  <c:v>4</c:v>
                </c:pt>
                <c:pt idx="11">
                  <c:v>0</c:v>
                </c:pt>
              </c:numCache>
            </c:numRef>
          </c:val>
        </c:ser>
        <c:ser>
          <c:idx val="3"/>
          <c:order val="3"/>
          <c:tx>
            <c:strRef>
              <c:f>Sheet1!$E$2</c:f>
              <c:strCache>
                <c:ptCount val="1"/>
                <c:pt idx="0">
                  <c:v>Daily+</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Sheet1!$E$3:$E$14</c:f>
              <c:numCache>
                <c:formatCode>General</c:formatCode>
                <c:ptCount val="12"/>
                <c:pt idx="0">
                  <c:v>3</c:v>
                </c:pt>
                <c:pt idx="1">
                  <c:v>1</c:v>
                </c:pt>
                <c:pt idx="2">
                  <c:v>1</c:v>
                </c:pt>
                <c:pt idx="3">
                  <c:v>1</c:v>
                </c:pt>
                <c:pt idx="4">
                  <c:v>0</c:v>
                </c:pt>
                <c:pt idx="5">
                  <c:v>0</c:v>
                </c:pt>
                <c:pt idx="6">
                  <c:v>0</c:v>
                </c:pt>
                <c:pt idx="7">
                  <c:v>0</c:v>
                </c:pt>
                <c:pt idx="8">
                  <c:v>0</c:v>
                </c:pt>
                <c:pt idx="9">
                  <c:v>0</c:v>
                </c:pt>
                <c:pt idx="10">
                  <c:v>1</c:v>
                </c:pt>
                <c:pt idx="11">
                  <c:v>2</c:v>
                </c:pt>
              </c:numCache>
            </c:numRef>
          </c:val>
        </c:ser>
        <c:ser>
          <c:idx val="4"/>
          <c:order val="4"/>
          <c:tx>
            <c:strRef>
              <c:f>Sheet1!$F$2</c:f>
              <c:strCache>
                <c:ptCount val="1"/>
                <c:pt idx="0">
                  <c:v>Daily</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Sheet1!$F$3:$F$14</c:f>
              <c:numCache>
                <c:formatCode>General</c:formatCode>
                <c:ptCount val="12"/>
                <c:pt idx="0">
                  <c:v>7</c:v>
                </c:pt>
                <c:pt idx="1">
                  <c:v>0</c:v>
                </c:pt>
                <c:pt idx="2">
                  <c:v>2</c:v>
                </c:pt>
                <c:pt idx="3">
                  <c:v>1</c:v>
                </c:pt>
                <c:pt idx="4">
                  <c:v>2</c:v>
                </c:pt>
                <c:pt idx="5">
                  <c:v>1</c:v>
                </c:pt>
                <c:pt idx="6">
                  <c:v>0</c:v>
                </c:pt>
                <c:pt idx="7">
                  <c:v>1</c:v>
                </c:pt>
                <c:pt idx="8">
                  <c:v>0</c:v>
                </c:pt>
                <c:pt idx="9">
                  <c:v>0</c:v>
                </c:pt>
                <c:pt idx="10">
                  <c:v>1</c:v>
                </c:pt>
                <c:pt idx="11">
                  <c:v>3</c:v>
                </c:pt>
              </c:numCache>
            </c:numRef>
          </c:val>
        </c:ser>
        <c:ser>
          <c:idx val="5"/>
          <c:order val="5"/>
          <c:tx>
            <c:strRef>
              <c:f>Sheet1!$G$2</c:f>
              <c:strCache>
                <c:ptCount val="1"/>
                <c:pt idx="0">
                  <c:v>Other</c:v>
                </c:pt>
              </c:strCache>
            </c:strRef>
          </c:tx>
          <c:cat>
            <c:strRef>
              <c:f>Sheet1!$A$3:$A$14</c:f>
              <c:strCache>
                <c:ptCount val="12"/>
                <c:pt idx="0">
                  <c:v>Grade Level Teachers</c:v>
                </c:pt>
                <c:pt idx="1">
                  <c:v>Grade Team</c:v>
                </c:pt>
                <c:pt idx="2">
                  <c:v>Special Educator</c:v>
                </c:pt>
                <c:pt idx="3">
                  <c:v>Administrator</c:v>
                </c:pt>
                <c:pt idx="4">
                  <c:v>Teachers of a Different Grade</c:v>
                </c:pt>
                <c:pt idx="5">
                  <c:v>Physical Education Teacher</c:v>
                </c:pt>
                <c:pt idx="6">
                  <c:v>Music Teacher</c:v>
                </c:pt>
                <c:pt idx="7">
                  <c:v>Second Language Teacher</c:v>
                </c:pt>
                <c:pt idx="8">
                  <c:v>Art Teacher</c:v>
                </c:pt>
                <c:pt idx="9">
                  <c:v>Librarian</c:v>
                </c:pt>
                <c:pt idx="10">
                  <c:v>Technology Teacher</c:v>
                </c:pt>
                <c:pt idx="11">
                  <c:v>Other</c:v>
                </c:pt>
              </c:strCache>
            </c:strRef>
          </c:cat>
          <c:val>
            <c:numRef>
              <c:f>Sheet1!$G$3:$G$14</c:f>
              <c:numCache>
                <c:formatCode>General</c:formatCode>
                <c:ptCount val="12"/>
                <c:pt idx="0">
                  <c:v>0</c:v>
                </c:pt>
                <c:pt idx="1">
                  <c:v>0</c:v>
                </c:pt>
                <c:pt idx="2">
                  <c:v>1</c:v>
                </c:pt>
                <c:pt idx="3">
                  <c:v>2</c:v>
                </c:pt>
                <c:pt idx="4">
                  <c:v>2</c:v>
                </c:pt>
                <c:pt idx="5">
                  <c:v>3</c:v>
                </c:pt>
                <c:pt idx="6">
                  <c:v>3</c:v>
                </c:pt>
                <c:pt idx="7">
                  <c:v>2</c:v>
                </c:pt>
                <c:pt idx="8">
                  <c:v>3</c:v>
                </c:pt>
                <c:pt idx="9">
                  <c:v>2</c:v>
                </c:pt>
                <c:pt idx="10">
                  <c:v>3</c:v>
                </c:pt>
                <c:pt idx="11">
                  <c:v>2</c:v>
                </c:pt>
              </c:numCache>
            </c:numRef>
          </c:val>
        </c:ser>
        <c:axId val="98877440"/>
        <c:axId val="98879360"/>
      </c:barChart>
      <c:catAx>
        <c:axId val="98877440"/>
        <c:scaling>
          <c:orientation val="minMax"/>
        </c:scaling>
        <c:axPos val="b"/>
        <c:tickLblPos val="nextTo"/>
        <c:crossAx val="98879360"/>
        <c:crosses val="autoZero"/>
        <c:auto val="1"/>
        <c:lblAlgn val="ctr"/>
        <c:lblOffset val="100"/>
      </c:catAx>
      <c:valAx>
        <c:axId val="98879360"/>
        <c:scaling>
          <c:orientation val="minMax"/>
        </c:scaling>
        <c:axPos val="l"/>
        <c:majorGridlines/>
        <c:numFmt formatCode="General" sourceLinked="1"/>
        <c:tickLblPos val="nextTo"/>
        <c:crossAx val="98877440"/>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Column1</c:v>
                </c:pt>
              </c:strCache>
            </c:strRef>
          </c:tx>
          <c:dLbls>
            <c:showVal val="1"/>
            <c:showCatName val="1"/>
            <c:showLeaderLines val="1"/>
          </c:dLbls>
          <c:cat>
            <c:strRef>
              <c:f>Sheet1!$A$2:$A$6</c:f>
              <c:strCache>
                <c:ptCount val="5"/>
                <c:pt idx="0">
                  <c:v>General Curriculum</c:v>
                </c:pt>
                <c:pt idx="1">
                  <c:v>Behavioral Management</c:v>
                </c:pt>
                <c:pt idx="2">
                  <c:v>IEP's</c:v>
                </c:pt>
                <c:pt idx="3">
                  <c:v>504 Plans</c:v>
                </c:pt>
                <c:pt idx="4">
                  <c:v>Other</c:v>
                </c:pt>
              </c:strCache>
            </c:strRef>
          </c:cat>
          <c:val>
            <c:numRef>
              <c:f>Sheet1!$B$2:$B$6</c:f>
              <c:numCache>
                <c:formatCode>General</c:formatCode>
                <c:ptCount val="5"/>
                <c:pt idx="0">
                  <c:v>12</c:v>
                </c:pt>
                <c:pt idx="1">
                  <c:v>13</c:v>
                </c:pt>
                <c:pt idx="2">
                  <c:v>13</c:v>
                </c:pt>
                <c:pt idx="3">
                  <c:v>7</c:v>
                </c:pt>
                <c:pt idx="4">
                  <c:v>4</c:v>
                </c:pt>
              </c:numCache>
            </c:numRef>
          </c:val>
        </c:ser>
        <c:dLbls>
          <c:showVal val="1"/>
          <c:showCatName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Focus of Collaboration within General Curriculum</c:v>
                </c:pt>
              </c:strCache>
            </c:strRef>
          </c:tx>
          <c:dLbls>
            <c:showVal val="1"/>
            <c:showCatName val="1"/>
            <c:showLeaderLines val="1"/>
          </c:dLbls>
          <c:cat>
            <c:strRef>
              <c:f>Sheet1!$A$2:$A$6</c:f>
              <c:strCache>
                <c:ptCount val="4"/>
                <c:pt idx="0">
                  <c:v>Mathematics</c:v>
                </c:pt>
                <c:pt idx="1">
                  <c:v>Reading</c:v>
                </c:pt>
                <c:pt idx="2">
                  <c:v>Writing</c:v>
                </c:pt>
                <c:pt idx="3">
                  <c:v>Other</c:v>
                </c:pt>
              </c:strCache>
            </c:strRef>
          </c:cat>
          <c:val>
            <c:numRef>
              <c:f>Sheet1!$B$2:$B$6</c:f>
              <c:numCache>
                <c:formatCode>General</c:formatCode>
                <c:ptCount val="5"/>
                <c:pt idx="0">
                  <c:v>10</c:v>
                </c:pt>
                <c:pt idx="1">
                  <c:v>10</c:v>
                </c:pt>
                <c:pt idx="2">
                  <c:v>11</c:v>
                </c:pt>
                <c:pt idx="3">
                  <c:v>7</c:v>
                </c:pt>
              </c:numCache>
            </c:numRef>
          </c:val>
        </c:ser>
        <c:dLbls>
          <c:showVal val="1"/>
          <c:showCatName val="1"/>
        </c:dLbls>
        <c:firstSliceAng val="0"/>
      </c:pie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59317-E3A1-4FE9-AFD2-086F1FEC75AD}" type="datetimeFigureOut">
              <a:rPr lang="en-US" smtClean="0"/>
              <a:pPr/>
              <a:t>4/22/2012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EC001-AAFB-4CB3-A958-D65594EA2AE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most responded that they collaborate formally through staff meetings. next area that they collaborate most often is through grade level meetings. The student teacher advisory team meets weekly however only special educators, service providers, administrators and occasionally a classroom teacher attends when a student is on the agenda in need of support.</a:t>
            </a:r>
            <a:endParaRPr lang="en-US" dirty="0"/>
          </a:p>
        </p:txBody>
      </p:sp>
      <p:sp>
        <p:nvSpPr>
          <p:cNvPr id="4" name="Slide Number Placeholder 3"/>
          <p:cNvSpPr>
            <a:spLocks noGrp="1"/>
          </p:cNvSpPr>
          <p:nvPr>
            <p:ph type="sldNum" sz="quarter" idx="10"/>
          </p:nvPr>
        </p:nvSpPr>
        <p:spPr/>
        <p:txBody>
          <a:bodyPr/>
          <a:lstStyle/>
          <a:p>
            <a:fld id="{0B8EC001-AAFB-4CB3-A958-D65594EA2AE1}" type="slidenum">
              <a:rPr lang="en-US" smtClean="0"/>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a:t>
            </a:r>
            <a:r>
              <a:rPr lang="en-US" baseline="0" dirty="0" smtClean="0"/>
              <a:t>the fly conversations….was mentioned in surveys and during the focus group.</a:t>
            </a:r>
            <a:endParaRPr lang="en-US" dirty="0"/>
          </a:p>
        </p:txBody>
      </p:sp>
      <p:sp>
        <p:nvSpPr>
          <p:cNvPr id="4" name="Slide Number Placeholder 3"/>
          <p:cNvSpPr>
            <a:spLocks noGrp="1"/>
          </p:cNvSpPr>
          <p:nvPr>
            <p:ph type="sldNum" sz="quarter" idx="10"/>
          </p:nvPr>
        </p:nvSpPr>
        <p:spPr/>
        <p:txBody>
          <a:bodyPr/>
          <a:lstStyle/>
          <a:p>
            <a:fld id="{0B8EC001-AAFB-4CB3-A958-D65594EA2AE1}"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Grade</a:t>
            </a:r>
            <a:r>
              <a:rPr lang="en-US" baseline="0" dirty="0" smtClean="0"/>
              <a:t> team is where the most collaboration is taking place. However, special educator, administrator and art teacher are also collaborated with weekly. </a:t>
            </a:r>
            <a:endParaRPr lang="en-US" dirty="0"/>
          </a:p>
        </p:txBody>
      </p:sp>
      <p:sp>
        <p:nvSpPr>
          <p:cNvPr id="4" name="Slide Number Placeholder 3"/>
          <p:cNvSpPr>
            <a:spLocks noGrp="1"/>
          </p:cNvSpPr>
          <p:nvPr>
            <p:ph type="sldNum" sz="quarter" idx="10"/>
          </p:nvPr>
        </p:nvSpPr>
        <p:spPr/>
        <p:txBody>
          <a:bodyPr/>
          <a:lstStyle/>
          <a:p>
            <a:fld id="{0B8EC001-AAFB-4CB3-A958-D65594EA2AE1}"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largest areas that educators are collaborating are IEP’s, behavioral management, and curriculum. When examining the curriculum educators</a:t>
            </a:r>
            <a:r>
              <a:rPr lang="en-US" baseline="0" dirty="0" smtClean="0"/>
              <a:t> are almost ¼ each collaborating on writing, mathematics and reading. Many wrote in that they also collaborate on social studies and science (depicted through other)</a:t>
            </a:r>
            <a:endParaRPr lang="en-US" dirty="0"/>
          </a:p>
        </p:txBody>
      </p:sp>
      <p:sp>
        <p:nvSpPr>
          <p:cNvPr id="4" name="Slide Number Placeholder 3"/>
          <p:cNvSpPr>
            <a:spLocks noGrp="1"/>
          </p:cNvSpPr>
          <p:nvPr>
            <p:ph type="sldNum" sz="quarter" idx="10"/>
          </p:nvPr>
        </p:nvSpPr>
        <p:spPr/>
        <p:txBody>
          <a:bodyPr/>
          <a:lstStyle/>
          <a:p>
            <a:fld id="{0B8EC001-AAFB-4CB3-A958-D65594EA2AE1}"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 study to more schools</a:t>
            </a:r>
            <a:endParaRPr lang="en-US" dirty="0"/>
          </a:p>
        </p:txBody>
      </p:sp>
      <p:sp>
        <p:nvSpPr>
          <p:cNvPr id="4" name="Slide Number Placeholder 3"/>
          <p:cNvSpPr>
            <a:spLocks noGrp="1"/>
          </p:cNvSpPr>
          <p:nvPr>
            <p:ph type="sldNum" sz="quarter" idx="10"/>
          </p:nvPr>
        </p:nvSpPr>
        <p:spPr/>
        <p:txBody>
          <a:bodyPr/>
          <a:lstStyle/>
          <a:p>
            <a:fld id="{0B8EC001-AAFB-4CB3-A958-D65594EA2AE1}"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A8C5299-E8B2-4917-8F2D-8CE292D38D04}" type="datetime1">
              <a:rPr lang="en-US" smtClean="0"/>
              <a:pPr/>
              <a:t>4/22/2012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dirty="0" smtClean="0"/>
              <a:t>Andrea MacMurray-May 2012</a:t>
            </a:r>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BC5D8F-6301-4F0F-BB31-52205F01BDE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79C32F-4581-4723-82E5-66A4BFDFDD7D}" type="datetime1">
              <a:rPr lang="en-US" smtClean="0"/>
              <a:pPr/>
              <a:t>4/22/2012</a:t>
            </a:fld>
            <a:endParaRPr lang="en-US" dirty="0"/>
          </a:p>
        </p:txBody>
      </p:sp>
      <p:sp>
        <p:nvSpPr>
          <p:cNvPr id="5" name="Footer Placeholder 4"/>
          <p:cNvSpPr>
            <a:spLocks noGrp="1"/>
          </p:cNvSpPr>
          <p:nvPr>
            <p:ph type="ftr" sz="quarter" idx="11"/>
          </p:nvPr>
        </p:nvSpPr>
        <p:spPr/>
        <p:txBody>
          <a:bodyPr/>
          <a:lstStyle>
            <a:extLst/>
          </a:lstStyle>
          <a:p>
            <a:r>
              <a:rPr lang="en-US" dirty="0" smtClean="0"/>
              <a:t>Andrea MacMurray-May 2012</a:t>
            </a:r>
            <a:endParaRPr lang="en-US" dirty="0"/>
          </a:p>
        </p:txBody>
      </p:sp>
      <p:sp>
        <p:nvSpPr>
          <p:cNvPr id="6" name="Slide Number Placeholder 5"/>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ACB33A3-217D-409A-B1E5-604DD6D32AF0}" type="datetime1">
              <a:rPr lang="en-US" smtClean="0"/>
              <a:pPr/>
              <a:t>4/22/2012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dirty="0" smtClean="0"/>
              <a:t>Andrea MacMurray-May 2012</a:t>
            </a:r>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BC5D8F-6301-4F0F-BB31-52205F01BDE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278E0F-E0B9-493C-B55B-F1B32706E936}" type="datetime1">
              <a:rPr lang="en-US" smtClean="0"/>
              <a:pPr/>
              <a:t>4/22/2012</a:t>
            </a:fld>
            <a:endParaRPr lang="en-US" dirty="0"/>
          </a:p>
        </p:txBody>
      </p:sp>
      <p:sp>
        <p:nvSpPr>
          <p:cNvPr id="5" name="Footer Placeholder 4"/>
          <p:cNvSpPr>
            <a:spLocks noGrp="1"/>
          </p:cNvSpPr>
          <p:nvPr>
            <p:ph type="ftr" sz="quarter" idx="11"/>
          </p:nvPr>
        </p:nvSpPr>
        <p:spPr/>
        <p:txBody>
          <a:bodyPr/>
          <a:lstStyle>
            <a:extLst/>
          </a:lstStyle>
          <a:p>
            <a:r>
              <a:rPr lang="en-US" dirty="0" smtClean="0"/>
              <a:t>Andrea MacMurray-May 2012</a:t>
            </a:r>
            <a:endParaRPr lang="en-US" dirty="0"/>
          </a:p>
        </p:txBody>
      </p:sp>
      <p:sp>
        <p:nvSpPr>
          <p:cNvPr id="6" name="Slide Number Placeholder 5"/>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00E337-6C57-41DE-BC46-A82BE7AB1E4A}" type="datetime1">
              <a:rPr lang="en-US" smtClean="0"/>
              <a:pPr/>
              <a:t>4/22/2012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dirty="0" smtClean="0"/>
              <a:t>Andrea MacMurray-May 2012</a:t>
            </a: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4BC5D8F-6301-4F0F-BB31-52205F01BDE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AABC15-21D6-4F64-9780-68B026356B63}" type="datetime1">
              <a:rPr lang="en-US" smtClean="0"/>
              <a:pPr/>
              <a:t>4/22/2012</a:t>
            </a:fld>
            <a:endParaRPr lang="en-US" dirty="0"/>
          </a:p>
        </p:txBody>
      </p:sp>
      <p:sp>
        <p:nvSpPr>
          <p:cNvPr id="6" name="Footer Placeholder 5"/>
          <p:cNvSpPr>
            <a:spLocks noGrp="1"/>
          </p:cNvSpPr>
          <p:nvPr>
            <p:ph type="ftr" sz="quarter" idx="11"/>
          </p:nvPr>
        </p:nvSpPr>
        <p:spPr/>
        <p:txBody>
          <a:bodyPr/>
          <a:lstStyle>
            <a:extLst/>
          </a:lstStyle>
          <a:p>
            <a:r>
              <a:rPr lang="en-US" dirty="0" smtClean="0"/>
              <a:t>Andrea MacMurray-May 2012</a:t>
            </a:r>
            <a:endParaRPr lang="en-US" dirty="0"/>
          </a:p>
        </p:txBody>
      </p:sp>
      <p:sp>
        <p:nvSpPr>
          <p:cNvPr id="7" name="Slide Number Placeholder 6"/>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C7C8BB-54D3-44A7-83F7-5641048C9289}" type="datetime1">
              <a:rPr lang="en-US" smtClean="0"/>
              <a:pPr/>
              <a:t>4/22/2012</a:t>
            </a:fld>
            <a:endParaRPr lang="en-US" dirty="0"/>
          </a:p>
        </p:txBody>
      </p:sp>
      <p:sp>
        <p:nvSpPr>
          <p:cNvPr id="8" name="Footer Placeholder 7"/>
          <p:cNvSpPr>
            <a:spLocks noGrp="1"/>
          </p:cNvSpPr>
          <p:nvPr>
            <p:ph type="ftr" sz="quarter" idx="11"/>
          </p:nvPr>
        </p:nvSpPr>
        <p:spPr/>
        <p:txBody>
          <a:bodyPr/>
          <a:lstStyle>
            <a:extLst/>
          </a:lstStyle>
          <a:p>
            <a:r>
              <a:rPr lang="en-US" dirty="0" smtClean="0"/>
              <a:t>Andrea MacMurray-May 2012</a:t>
            </a:r>
            <a:endParaRPr lang="en-US" dirty="0"/>
          </a:p>
        </p:txBody>
      </p:sp>
      <p:sp>
        <p:nvSpPr>
          <p:cNvPr id="9" name="Slide Number Placeholder 8"/>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C7CE08-40D8-47B1-8446-D491B3E1F63C}" type="datetime1">
              <a:rPr lang="en-US" smtClean="0"/>
              <a:pPr/>
              <a:t>4/22/2012</a:t>
            </a:fld>
            <a:endParaRPr lang="en-US" dirty="0"/>
          </a:p>
        </p:txBody>
      </p:sp>
      <p:sp>
        <p:nvSpPr>
          <p:cNvPr id="4" name="Footer Placeholder 3"/>
          <p:cNvSpPr>
            <a:spLocks noGrp="1"/>
          </p:cNvSpPr>
          <p:nvPr>
            <p:ph type="ftr" sz="quarter" idx="11"/>
          </p:nvPr>
        </p:nvSpPr>
        <p:spPr/>
        <p:txBody>
          <a:bodyPr/>
          <a:lstStyle>
            <a:extLst/>
          </a:lstStyle>
          <a:p>
            <a:r>
              <a:rPr lang="en-US" dirty="0" smtClean="0"/>
              <a:t>Andrea MacMurray-May 2012</a:t>
            </a:r>
            <a:endParaRPr lang="en-US" dirty="0"/>
          </a:p>
        </p:txBody>
      </p:sp>
      <p:sp>
        <p:nvSpPr>
          <p:cNvPr id="5" name="Slide Number Placeholder 4"/>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F7E4085-17A5-44B1-8046-B491C3EB2CE4}" type="datetime1">
              <a:rPr lang="en-US" smtClean="0"/>
              <a:pPr/>
              <a:t>4/22/2012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dirty="0" smtClean="0"/>
              <a:t>Andrea MacMurray-May 2012</a:t>
            </a:r>
            <a:endParaRPr lang="en-US" dirty="0"/>
          </a:p>
        </p:txBody>
      </p:sp>
      <p:sp>
        <p:nvSpPr>
          <p:cNvPr id="4" name="Slide Number Placeholder 3"/>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C16638-6ABE-4B82-98B0-09FB5D0E25B6}" type="datetime1">
              <a:rPr lang="en-US" smtClean="0"/>
              <a:pPr/>
              <a:t>4/22/2012</a:t>
            </a:fld>
            <a:endParaRPr lang="en-US" dirty="0"/>
          </a:p>
        </p:txBody>
      </p:sp>
      <p:sp>
        <p:nvSpPr>
          <p:cNvPr id="6" name="Footer Placeholder 5"/>
          <p:cNvSpPr>
            <a:spLocks noGrp="1"/>
          </p:cNvSpPr>
          <p:nvPr>
            <p:ph type="ftr" sz="quarter" idx="11"/>
          </p:nvPr>
        </p:nvSpPr>
        <p:spPr/>
        <p:txBody>
          <a:bodyPr/>
          <a:lstStyle>
            <a:extLst/>
          </a:lstStyle>
          <a:p>
            <a:r>
              <a:rPr lang="en-US" dirty="0" smtClean="0"/>
              <a:t>Andrea MacMurray-May 2012</a:t>
            </a:r>
            <a:endParaRPr lang="en-US" dirty="0"/>
          </a:p>
        </p:txBody>
      </p:sp>
      <p:sp>
        <p:nvSpPr>
          <p:cNvPr id="7" name="Slide Number Placeholder 6"/>
          <p:cNvSpPr>
            <a:spLocks noGrp="1"/>
          </p:cNvSpPr>
          <p:nvPr>
            <p:ph type="sldNum" sz="quarter" idx="12"/>
          </p:nvPr>
        </p:nvSpPr>
        <p:spPr/>
        <p:txBody>
          <a:bodyPr/>
          <a:lstStyle>
            <a:extLst/>
          </a:lstStyle>
          <a:p>
            <a:fld id="{44BC5D8F-6301-4F0F-BB31-52205F01BDE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F6305C0-AFDE-492F-9D49-757348519CB7}" type="datetime1">
              <a:rPr lang="en-US" smtClean="0"/>
              <a:pPr/>
              <a:t>4/22/2012</a:t>
            </a:fld>
            <a:endParaRPr lang="en-US" dirty="0"/>
          </a:p>
        </p:txBody>
      </p:sp>
      <p:sp>
        <p:nvSpPr>
          <p:cNvPr id="6" name="Footer Placeholder 5"/>
          <p:cNvSpPr>
            <a:spLocks noGrp="1"/>
          </p:cNvSpPr>
          <p:nvPr>
            <p:ph type="ftr" sz="quarter" idx="11"/>
          </p:nvPr>
        </p:nvSpPr>
        <p:spPr/>
        <p:txBody>
          <a:bodyPr/>
          <a:lstStyle>
            <a:extLst/>
          </a:lstStyle>
          <a:p>
            <a:r>
              <a:rPr lang="en-US" dirty="0" smtClean="0"/>
              <a:t>Andrea MacMurray-May 2012</a:t>
            </a:r>
            <a:endParaRPr lang="en-US" dirty="0"/>
          </a:p>
        </p:txBody>
      </p:sp>
      <p:sp>
        <p:nvSpPr>
          <p:cNvPr id="7" name="Slide Number Placeholder 6"/>
          <p:cNvSpPr>
            <a:spLocks noGrp="1"/>
          </p:cNvSpPr>
          <p:nvPr>
            <p:ph type="sldNum" sz="quarter" idx="12"/>
          </p:nvPr>
        </p:nvSpPr>
        <p:spPr/>
        <p:txBody>
          <a:bodyPr/>
          <a:lstStyle>
            <a:extLst/>
          </a:lstStyle>
          <a:p>
            <a:fld id="{44BC5D8F-6301-4F0F-BB31-52205F01BDE0}"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E01E231-2BC2-42F9-BC2B-2068529628CE}" type="datetime1">
              <a:rPr lang="en-US" smtClean="0"/>
              <a:pPr/>
              <a:t>4/22/2012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dirty="0" smtClean="0"/>
              <a:t>Andrea MacMurray-May 2012</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BC5D8F-6301-4F0F-BB31-52205F01BDE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772400" cy="2686050"/>
          </a:xfrm>
        </p:spPr>
        <p:txBody>
          <a:bodyPr>
            <a:noAutofit/>
          </a:bodyPr>
          <a:lstStyle/>
          <a:p>
            <a:r>
              <a:rPr lang="en-US" sz="7200" dirty="0" smtClean="0"/>
              <a:t>Collaboration among Educators</a:t>
            </a:r>
            <a:endParaRPr lang="en-US" sz="7200" dirty="0"/>
          </a:p>
        </p:txBody>
      </p:sp>
      <p:sp>
        <p:nvSpPr>
          <p:cNvPr id="3" name="Subtitle 2"/>
          <p:cNvSpPr>
            <a:spLocks noGrp="1"/>
          </p:cNvSpPr>
          <p:nvPr>
            <p:ph type="subTitle" idx="1"/>
          </p:nvPr>
        </p:nvSpPr>
        <p:spPr>
          <a:xfrm>
            <a:off x="1371600" y="5943600"/>
            <a:ext cx="6400800" cy="685800"/>
          </a:xfrm>
        </p:spPr>
        <p:txBody>
          <a:bodyPr/>
          <a:lstStyle/>
          <a:p>
            <a:r>
              <a:rPr lang="en-US" dirty="0" smtClean="0"/>
              <a:t>Andrea MacMurray</a:t>
            </a:r>
            <a:endParaRPr lang="en-US" dirty="0"/>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4400" dirty="0" smtClean="0"/>
              <a:t>Focus Group Questions</a:t>
            </a:r>
            <a:endParaRPr lang="en-US" sz="4400" dirty="0"/>
          </a:p>
        </p:txBody>
      </p:sp>
      <p:sp>
        <p:nvSpPr>
          <p:cNvPr id="8" name="Content Placeholder 7"/>
          <p:cNvSpPr>
            <a:spLocks noGrp="1"/>
          </p:cNvSpPr>
          <p:nvPr>
            <p:ph idx="1"/>
          </p:nvPr>
        </p:nvSpPr>
        <p:spPr/>
        <p:txBody>
          <a:bodyPr>
            <a:normAutofit fontScale="55000" lnSpcReduction="20000"/>
          </a:bodyPr>
          <a:lstStyle/>
          <a:p>
            <a:pPr lvl="0"/>
            <a:r>
              <a:rPr lang="en-US" sz="3200" dirty="0" smtClean="0"/>
              <a:t>What does collaboration look like to you? </a:t>
            </a:r>
          </a:p>
          <a:p>
            <a:pPr lvl="1"/>
            <a:r>
              <a:rPr lang="en-US" sz="2900" dirty="0" smtClean="0"/>
              <a:t>“Frequent Communication &amp; Joint Planning”</a:t>
            </a:r>
          </a:p>
          <a:p>
            <a:pPr lvl="1"/>
            <a:r>
              <a:rPr lang="en-US" sz="2900" dirty="0" smtClean="0"/>
              <a:t> “Often Done on the Fly”</a:t>
            </a:r>
          </a:p>
          <a:p>
            <a:pPr lvl="0"/>
            <a:r>
              <a:rPr lang="en-US" sz="3200" dirty="0" smtClean="0"/>
              <a:t>What do you find are the benefits of collaboration?</a:t>
            </a:r>
          </a:p>
          <a:p>
            <a:pPr lvl="1"/>
            <a:r>
              <a:rPr lang="en-US" sz="2900" dirty="0" smtClean="0"/>
              <a:t>“Increased Student Involvement &amp; Success” </a:t>
            </a:r>
          </a:p>
          <a:p>
            <a:pPr lvl="1"/>
            <a:r>
              <a:rPr lang="en-US" sz="2900" dirty="0" smtClean="0"/>
              <a:t>“Better able to meet student needs, better able to develop lessons that are interesting and that engage students at the highest level”</a:t>
            </a:r>
          </a:p>
          <a:p>
            <a:pPr lvl="0"/>
            <a:r>
              <a:rPr lang="en-US" sz="3200" dirty="0" smtClean="0"/>
              <a:t>What are some challenges to collaborating? </a:t>
            </a:r>
          </a:p>
          <a:p>
            <a:pPr lvl="1"/>
            <a:r>
              <a:rPr lang="en-US" sz="2900" dirty="0" smtClean="0"/>
              <a:t>“Time &amp; Commitment” </a:t>
            </a:r>
          </a:p>
          <a:p>
            <a:pPr lvl="1"/>
            <a:r>
              <a:rPr lang="en-US" sz="2900" dirty="0" smtClean="0"/>
              <a:t>“Time, Time, Time”</a:t>
            </a:r>
          </a:p>
          <a:p>
            <a:pPr lvl="1"/>
            <a:r>
              <a:rPr lang="en-US" sz="2900" dirty="0" smtClean="0"/>
              <a:t> “Time, Colleague Refusal or Lack of Cooperation”</a:t>
            </a:r>
          </a:p>
          <a:p>
            <a:pPr lvl="0"/>
            <a:r>
              <a:rPr lang="en-US" sz="3200" dirty="0" smtClean="0"/>
              <a:t>Explain how you feel collaboration affects your teaching practice. </a:t>
            </a:r>
          </a:p>
          <a:p>
            <a:pPr lvl="1"/>
            <a:r>
              <a:rPr lang="en-US" sz="2900" dirty="0" smtClean="0"/>
              <a:t>“I feel I provided a better service to my students when I have collaborated with my peers”</a:t>
            </a:r>
          </a:p>
          <a:p>
            <a:pPr lvl="1"/>
            <a:r>
              <a:rPr lang="en-US" sz="2900" dirty="0" smtClean="0"/>
              <a:t> “It enriches it. I feel that I am a better educator-I gain a lot of insight”</a:t>
            </a:r>
          </a:p>
          <a:p>
            <a:endParaRPr lang="en-US" dirty="0"/>
          </a:p>
        </p:txBody>
      </p:sp>
      <p:sp>
        <p:nvSpPr>
          <p:cNvPr id="9" name="Footer Placeholder 8"/>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smtClean="0"/>
              <a:t>Themes</a:t>
            </a:r>
            <a:endParaRPr lang="en-US" sz="7200" dirty="0"/>
          </a:p>
        </p:txBody>
      </p:sp>
      <p:sp>
        <p:nvSpPr>
          <p:cNvPr id="3" name="Content Placeholder 2"/>
          <p:cNvSpPr>
            <a:spLocks noGrp="1"/>
          </p:cNvSpPr>
          <p:nvPr>
            <p:ph idx="1"/>
          </p:nvPr>
        </p:nvSpPr>
        <p:spPr/>
        <p:txBody>
          <a:bodyPr>
            <a:normAutofit/>
          </a:bodyPr>
          <a:lstStyle/>
          <a:p>
            <a:r>
              <a:rPr lang="en-US" sz="4400" dirty="0" smtClean="0"/>
              <a:t>Time</a:t>
            </a:r>
          </a:p>
          <a:p>
            <a:r>
              <a:rPr lang="en-US" sz="4400" dirty="0" smtClean="0"/>
              <a:t>Meeting Student’s Needs</a:t>
            </a:r>
          </a:p>
          <a:p>
            <a:r>
              <a:rPr lang="en-US" sz="4400" dirty="0" smtClean="0"/>
              <a:t>Communication</a:t>
            </a:r>
          </a:p>
          <a:p>
            <a:r>
              <a:rPr lang="en-US" sz="4400" dirty="0" smtClean="0"/>
              <a:t>Creativity</a:t>
            </a:r>
            <a:endParaRPr lang="en-US" sz="4400" dirty="0"/>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smtClean="0"/>
              <a:t>Conclusions</a:t>
            </a:r>
            <a:endParaRPr lang="en-US" sz="7200" dirty="0"/>
          </a:p>
        </p:txBody>
      </p:sp>
      <p:sp>
        <p:nvSpPr>
          <p:cNvPr id="3" name="Content Placeholder 2"/>
          <p:cNvSpPr>
            <a:spLocks noGrp="1"/>
          </p:cNvSpPr>
          <p:nvPr>
            <p:ph idx="1"/>
          </p:nvPr>
        </p:nvSpPr>
        <p:spPr/>
        <p:txBody>
          <a:bodyPr>
            <a:normAutofit lnSpcReduction="10000"/>
          </a:bodyPr>
          <a:lstStyle/>
          <a:p>
            <a:r>
              <a:rPr lang="en-US" dirty="0" smtClean="0"/>
              <a:t>Educators collaborate with other educators, parents, administrators, and people outside the school community.</a:t>
            </a:r>
          </a:p>
          <a:p>
            <a:r>
              <a:rPr lang="en-US" dirty="0" smtClean="0"/>
              <a:t>Educators collaborate most often on general education, Special Education, and behavioral management.</a:t>
            </a:r>
          </a:p>
          <a:p>
            <a:r>
              <a:rPr lang="en-US" dirty="0" smtClean="0"/>
              <a:t>Collaboration helps educators to expand their ‘tool kit’ and improve their quality of instruction.</a:t>
            </a:r>
          </a:p>
          <a:p>
            <a:r>
              <a:rPr lang="en-US" dirty="0" smtClean="0"/>
              <a:t>Administration can support collaboration through planning structured time into educators schedule to collaborate.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dirty="0" smtClean="0"/>
              <a:t>Next Steps</a:t>
            </a:r>
            <a:endParaRPr lang="en-US" sz="8800" dirty="0"/>
          </a:p>
        </p:txBody>
      </p:sp>
      <p:sp>
        <p:nvSpPr>
          <p:cNvPr id="4" name="Text Placeholder 3"/>
          <p:cNvSpPr>
            <a:spLocks noGrp="1"/>
          </p:cNvSpPr>
          <p:nvPr>
            <p:ph type="body" idx="1"/>
          </p:nvPr>
        </p:nvSpPr>
        <p:spPr/>
        <p:txBody>
          <a:bodyPr/>
          <a:lstStyle/>
          <a:p>
            <a:r>
              <a:rPr lang="en-US" dirty="0" smtClean="0"/>
              <a:t>Current Study</a:t>
            </a:r>
            <a:endParaRPr lang="en-US" dirty="0"/>
          </a:p>
        </p:txBody>
      </p:sp>
      <p:sp>
        <p:nvSpPr>
          <p:cNvPr id="6" name="Text Placeholder 5"/>
          <p:cNvSpPr>
            <a:spLocks noGrp="1"/>
          </p:cNvSpPr>
          <p:nvPr>
            <p:ph type="body" sz="half" idx="3"/>
          </p:nvPr>
        </p:nvSpPr>
        <p:spPr/>
        <p:txBody>
          <a:bodyPr/>
          <a:lstStyle/>
          <a:p>
            <a:r>
              <a:rPr lang="en-US" dirty="0" smtClean="0"/>
              <a:t>Future</a:t>
            </a:r>
            <a:endParaRPr lang="en-US" dirty="0"/>
          </a:p>
        </p:txBody>
      </p:sp>
      <p:pic>
        <p:nvPicPr>
          <p:cNvPr id="2050" name="Picture 2" descr="C:\Users\Andea MacMurray\AppData\Local\Microsoft\Windows\Temporary Internet Files\Content.IE5\P152AVV2\MC900382578[1].jpg"/>
          <p:cNvPicPr>
            <a:picLocks noGrp="1" noChangeAspect="1" noChangeArrowheads="1"/>
          </p:cNvPicPr>
          <p:nvPr>
            <p:ph sz="quarter" idx="2"/>
          </p:nvPr>
        </p:nvPicPr>
        <p:blipFill>
          <a:blip r:embed="rId3" cstate="print"/>
          <a:srcRect/>
          <a:stretch>
            <a:fillRect/>
          </a:stretch>
        </p:blipFill>
        <p:spPr bwMode="auto">
          <a:xfrm>
            <a:off x="457200" y="2008187"/>
            <a:ext cx="3521075" cy="3521075"/>
          </a:xfrm>
          <a:prstGeom prst="rect">
            <a:avLst/>
          </a:prstGeom>
          <a:noFill/>
        </p:spPr>
      </p:pic>
      <p:pic>
        <p:nvPicPr>
          <p:cNvPr id="15"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6629400" y="1676400"/>
            <a:ext cx="1143000" cy="1143000"/>
          </a:xfrm>
          <a:prstGeom prst="rect">
            <a:avLst/>
          </a:prstGeom>
          <a:noFill/>
        </p:spPr>
      </p:pic>
      <p:pic>
        <p:nvPicPr>
          <p:cNvPr id="17"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5410200" y="1676400"/>
            <a:ext cx="1143000" cy="1143000"/>
          </a:xfrm>
          <a:prstGeom prst="rect">
            <a:avLst/>
          </a:prstGeom>
          <a:noFill/>
        </p:spPr>
      </p:pic>
      <p:pic>
        <p:nvPicPr>
          <p:cNvPr id="18"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4191000" y="1676400"/>
            <a:ext cx="1143000" cy="1143000"/>
          </a:xfrm>
          <a:prstGeom prst="rect">
            <a:avLst/>
          </a:prstGeom>
          <a:noFill/>
        </p:spPr>
      </p:pic>
      <p:pic>
        <p:nvPicPr>
          <p:cNvPr id="19"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6629400" y="2895600"/>
            <a:ext cx="1143000" cy="1143000"/>
          </a:xfrm>
          <a:prstGeom prst="rect">
            <a:avLst/>
          </a:prstGeom>
          <a:noFill/>
        </p:spPr>
      </p:pic>
      <p:pic>
        <p:nvPicPr>
          <p:cNvPr id="20"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5410200" y="2895600"/>
            <a:ext cx="1143000" cy="1143000"/>
          </a:xfrm>
          <a:prstGeom prst="rect">
            <a:avLst/>
          </a:prstGeom>
          <a:noFill/>
        </p:spPr>
      </p:pic>
      <p:pic>
        <p:nvPicPr>
          <p:cNvPr id="21"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4191000" y="2895600"/>
            <a:ext cx="1143000" cy="1143000"/>
          </a:xfrm>
          <a:prstGeom prst="rect">
            <a:avLst/>
          </a:prstGeom>
          <a:noFill/>
        </p:spPr>
      </p:pic>
      <p:pic>
        <p:nvPicPr>
          <p:cNvPr id="23"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4114800" y="4114800"/>
            <a:ext cx="1143000" cy="1143000"/>
          </a:xfrm>
          <a:prstGeom prst="rect">
            <a:avLst/>
          </a:prstGeom>
          <a:noFill/>
        </p:spPr>
      </p:pic>
      <p:pic>
        <p:nvPicPr>
          <p:cNvPr id="25"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6553200" y="4191000"/>
            <a:ext cx="1143000" cy="1143000"/>
          </a:xfrm>
          <a:prstGeom prst="rect">
            <a:avLst/>
          </a:prstGeom>
          <a:noFill/>
        </p:spPr>
      </p:pic>
      <p:pic>
        <p:nvPicPr>
          <p:cNvPr id="26" name="Picture 3" descr="C:\Users\Andea MacMurray\AppData\Local\Microsoft\Windows\Temporary Internet Files\Content.IE5\P152AVV2\MC900382578[1].jpg"/>
          <p:cNvPicPr>
            <a:picLocks noChangeAspect="1" noChangeArrowheads="1"/>
          </p:cNvPicPr>
          <p:nvPr/>
        </p:nvPicPr>
        <p:blipFill>
          <a:blip r:embed="rId4" cstate="print"/>
          <a:srcRect/>
          <a:stretch>
            <a:fillRect/>
          </a:stretch>
        </p:blipFill>
        <p:spPr bwMode="auto">
          <a:xfrm>
            <a:off x="5334000" y="4114800"/>
            <a:ext cx="1143000" cy="1143000"/>
          </a:xfrm>
          <a:prstGeom prst="rect">
            <a:avLst/>
          </a:prstGeom>
          <a:noFill/>
        </p:spPr>
      </p:pic>
      <p:sp>
        <p:nvSpPr>
          <p:cNvPr id="27" name="Footer Placeholder 26"/>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Problem Statement</a:t>
            </a:r>
            <a:endParaRPr lang="en-US" sz="5400" dirty="0"/>
          </a:p>
        </p:txBody>
      </p:sp>
      <p:sp>
        <p:nvSpPr>
          <p:cNvPr id="3" name="Content Placeholder 2"/>
          <p:cNvSpPr>
            <a:spLocks noGrp="1"/>
          </p:cNvSpPr>
          <p:nvPr>
            <p:ph idx="1"/>
          </p:nvPr>
        </p:nvSpPr>
        <p:spPr/>
        <p:txBody>
          <a:bodyPr>
            <a:normAutofit fontScale="92500"/>
          </a:bodyPr>
          <a:lstStyle/>
          <a:p>
            <a:r>
              <a:rPr lang="en-US" dirty="0" smtClean="0"/>
              <a:t>The purpose of the investigation was to determine the components of collaboration. </a:t>
            </a:r>
          </a:p>
          <a:p>
            <a:pPr lvl="1"/>
            <a:r>
              <a:rPr lang="en-US" dirty="0" smtClean="0"/>
              <a:t>With whom do educators </a:t>
            </a:r>
            <a:r>
              <a:rPr lang="en-US" dirty="0" smtClean="0"/>
              <a:t>collaborate?</a:t>
            </a:r>
            <a:endParaRPr lang="en-US" dirty="0" smtClean="0"/>
          </a:p>
          <a:p>
            <a:pPr lvl="1"/>
            <a:r>
              <a:rPr lang="en-US" dirty="0" smtClean="0"/>
              <a:t>What do they collaborate on?</a:t>
            </a:r>
          </a:p>
          <a:p>
            <a:pPr lvl="1"/>
            <a:r>
              <a:rPr lang="en-US" dirty="0" smtClean="0"/>
              <a:t>How does collaboration improve their teaching?</a:t>
            </a:r>
          </a:p>
          <a:p>
            <a:pPr lvl="1"/>
            <a:r>
              <a:rPr lang="en-US" dirty="0" smtClean="0"/>
              <a:t>How do educators feel about collaboration?</a:t>
            </a:r>
          </a:p>
          <a:p>
            <a:pPr lvl="1"/>
            <a:r>
              <a:rPr lang="en-US" dirty="0" smtClean="0"/>
              <a:t>How can administration support and promote collaboration?</a:t>
            </a:r>
          </a:p>
          <a:p>
            <a:r>
              <a:rPr lang="en-US" dirty="0" smtClean="0"/>
              <a:t>It is important to recognize the components that contribute to collaboration so that educators will in turn collaborate and ultimately improve their teaching practices and the quality of education.</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Research Questions</a:t>
            </a:r>
            <a:endParaRPr lang="en-US" sz="5400" dirty="0"/>
          </a:p>
        </p:txBody>
      </p:sp>
      <p:sp>
        <p:nvSpPr>
          <p:cNvPr id="3" name="Content Placeholder 2"/>
          <p:cNvSpPr>
            <a:spLocks noGrp="1"/>
          </p:cNvSpPr>
          <p:nvPr>
            <p:ph idx="1"/>
          </p:nvPr>
        </p:nvSpPr>
        <p:spPr>
          <a:xfrm>
            <a:off x="457200" y="1905000"/>
            <a:ext cx="7239000" cy="4181784"/>
          </a:xfrm>
        </p:spPr>
        <p:txBody>
          <a:bodyPr/>
          <a:lstStyle/>
          <a:p>
            <a:pPr lvl="0"/>
            <a:r>
              <a:rPr lang="en-US" dirty="0" smtClean="0"/>
              <a:t>In what ways are teachers collaborating formally or informally?</a:t>
            </a:r>
          </a:p>
          <a:p>
            <a:pPr lvl="0"/>
            <a:r>
              <a:rPr lang="en-US" dirty="0" smtClean="0"/>
              <a:t>What are teachers’ attitudes towards collaborating with each other?</a:t>
            </a:r>
          </a:p>
          <a:p>
            <a:pPr lvl="0"/>
            <a:r>
              <a:rPr lang="en-US" dirty="0" smtClean="0"/>
              <a:t>When collaboration is taking place what do teachers collaborate on?</a:t>
            </a:r>
          </a:p>
          <a:p>
            <a:pPr lvl="0"/>
            <a:r>
              <a:rPr lang="en-US" dirty="0" smtClean="0"/>
              <a:t>With whom is collaboration taking place?</a:t>
            </a:r>
          </a:p>
          <a:p>
            <a:pPr lvl="0"/>
            <a:r>
              <a:rPr lang="en-US" dirty="0" smtClean="0"/>
              <a:t>How does collaboration improve their teaching practice?</a:t>
            </a:r>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School</a:t>
            </a:r>
            <a:endParaRPr lang="en-US" sz="5400" dirty="0"/>
          </a:p>
        </p:txBody>
      </p:sp>
      <p:sp>
        <p:nvSpPr>
          <p:cNvPr id="3" name="Content Placeholder 2"/>
          <p:cNvSpPr>
            <a:spLocks noGrp="1"/>
          </p:cNvSpPr>
          <p:nvPr>
            <p:ph idx="1"/>
          </p:nvPr>
        </p:nvSpPr>
        <p:spPr/>
        <p:txBody>
          <a:bodyPr>
            <a:normAutofit/>
          </a:bodyPr>
          <a:lstStyle/>
          <a:p>
            <a:r>
              <a:rPr lang="en-US" dirty="0" smtClean="0"/>
              <a:t>Educators</a:t>
            </a:r>
          </a:p>
          <a:p>
            <a:pPr lvl="1"/>
            <a:r>
              <a:rPr lang="en-US" dirty="0" smtClean="0"/>
              <a:t>General Education (Classroom Teachers)</a:t>
            </a:r>
          </a:p>
          <a:p>
            <a:pPr lvl="1"/>
            <a:r>
              <a:rPr lang="en-US" dirty="0" smtClean="0"/>
              <a:t>Special Education Teachers</a:t>
            </a:r>
          </a:p>
          <a:p>
            <a:pPr lvl="1"/>
            <a:r>
              <a:rPr lang="en-US" dirty="0" smtClean="0"/>
              <a:t>Teachers or Special Subjects (Art, P.E., Music, Spanish)</a:t>
            </a:r>
          </a:p>
          <a:p>
            <a:r>
              <a:rPr lang="en-US" dirty="0" smtClean="0"/>
              <a:t>School</a:t>
            </a:r>
          </a:p>
          <a:p>
            <a:pPr lvl="1"/>
            <a:r>
              <a:rPr lang="en-US" dirty="0" smtClean="0"/>
              <a:t>Rural K-8 School</a:t>
            </a:r>
          </a:p>
          <a:p>
            <a:pPr lvl="1"/>
            <a:r>
              <a:rPr lang="en-US" dirty="0" smtClean="0"/>
              <a:t>Approximately 300 Students</a:t>
            </a:r>
          </a:p>
          <a:p>
            <a:pPr lvl="1"/>
            <a:r>
              <a:rPr lang="en-US" dirty="0" smtClean="0"/>
              <a:t>Approximately 40 Faculty Members</a:t>
            </a:r>
          </a:p>
        </p:txBody>
      </p:sp>
      <p:sp>
        <p:nvSpPr>
          <p:cNvPr id="4" name="Footer Placeholder 3"/>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Methods</a:t>
            </a:r>
            <a:endParaRPr lang="en-US" sz="5400" dirty="0"/>
          </a:p>
        </p:txBody>
      </p:sp>
      <p:sp>
        <p:nvSpPr>
          <p:cNvPr id="4" name="Content Placeholder 3"/>
          <p:cNvSpPr>
            <a:spLocks noGrp="1"/>
          </p:cNvSpPr>
          <p:nvPr>
            <p:ph sz="half" idx="1"/>
          </p:nvPr>
        </p:nvSpPr>
        <p:spPr/>
        <p:txBody>
          <a:bodyPr>
            <a:normAutofit/>
          </a:bodyPr>
          <a:lstStyle/>
          <a:p>
            <a:pPr algn="ctr">
              <a:buNone/>
            </a:pPr>
            <a:r>
              <a:rPr lang="en-US" sz="4400" dirty="0" smtClean="0"/>
              <a:t>Survey</a:t>
            </a:r>
          </a:p>
          <a:p>
            <a:pPr algn="ctr">
              <a:buNone/>
            </a:pPr>
            <a:endParaRPr lang="en-US" sz="4400" dirty="0"/>
          </a:p>
        </p:txBody>
      </p:sp>
      <p:sp>
        <p:nvSpPr>
          <p:cNvPr id="5" name="Content Placeholder 4"/>
          <p:cNvSpPr>
            <a:spLocks noGrp="1"/>
          </p:cNvSpPr>
          <p:nvPr>
            <p:ph sz="half" idx="2"/>
          </p:nvPr>
        </p:nvSpPr>
        <p:spPr/>
        <p:txBody>
          <a:bodyPr>
            <a:normAutofit/>
          </a:bodyPr>
          <a:lstStyle/>
          <a:p>
            <a:pPr algn="ctr">
              <a:buNone/>
            </a:pPr>
            <a:r>
              <a:rPr lang="en-US" sz="4400" dirty="0" smtClean="0"/>
              <a:t>Focus Group</a:t>
            </a:r>
            <a:endParaRPr lang="en-US" sz="4400" dirty="0"/>
          </a:p>
        </p:txBody>
      </p:sp>
      <p:pic>
        <p:nvPicPr>
          <p:cNvPr id="1026" name="Picture 2" descr="C:\Users\Andea MacMurray\AppData\Local\Microsoft\Windows\Temporary Internet Files\Content.IE5\P152AVV2\MC900434929[1].png"/>
          <p:cNvPicPr>
            <a:picLocks noChangeAspect="1" noChangeArrowheads="1"/>
          </p:cNvPicPr>
          <p:nvPr/>
        </p:nvPicPr>
        <p:blipFill>
          <a:blip r:embed="rId2" cstate="print"/>
          <a:srcRect/>
          <a:stretch>
            <a:fillRect/>
          </a:stretch>
        </p:blipFill>
        <p:spPr bwMode="auto">
          <a:xfrm>
            <a:off x="838200" y="2667000"/>
            <a:ext cx="2743200" cy="2743200"/>
          </a:xfrm>
          <a:prstGeom prst="rect">
            <a:avLst/>
          </a:prstGeom>
          <a:noFill/>
        </p:spPr>
      </p:pic>
      <p:pic>
        <p:nvPicPr>
          <p:cNvPr id="1030" name="Picture 6" descr="C:\Users\Andea MacMurray\AppData\Local\Microsoft\Windows\Temporary Internet Files\Content.IE5\2PN290D0\MC900439859[1].wmf"/>
          <p:cNvPicPr>
            <a:picLocks noChangeAspect="1" noChangeArrowheads="1"/>
          </p:cNvPicPr>
          <p:nvPr/>
        </p:nvPicPr>
        <p:blipFill>
          <a:blip r:embed="rId3" cstate="print"/>
          <a:srcRect/>
          <a:stretch>
            <a:fillRect/>
          </a:stretch>
        </p:blipFill>
        <p:spPr bwMode="auto">
          <a:xfrm>
            <a:off x="4572000" y="2895600"/>
            <a:ext cx="2932822" cy="2209800"/>
          </a:xfrm>
          <a:prstGeom prst="rect">
            <a:avLst/>
          </a:prstGeom>
          <a:noFill/>
        </p:spPr>
      </p:pic>
      <p:sp>
        <p:nvSpPr>
          <p:cNvPr id="11" name="Footer Placeholder 10"/>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smtClean="0"/>
              <a:t>Formal Collaboration</a:t>
            </a:r>
            <a:endParaRPr lang="en-US" sz="4400" dirty="0"/>
          </a:p>
        </p:txBody>
      </p:sp>
      <p:graphicFrame>
        <p:nvGraphicFramePr>
          <p:cNvPr id="7" name="Content Placeholder 6"/>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Informal Collaboration</a:t>
            </a:r>
            <a:endParaRPr lang="en-US" sz="4000"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With whom is collaboration taking place?</a:t>
            </a:r>
            <a:endParaRPr lang="en-US"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smtClean="0"/>
              <a:t>Focus of Collaboration</a:t>
            </a:r>
            <a:endParaRPr lang="en-US" dirty="0"/>
          </a:p>
        </p:txBody>
      </p:sp>
      <p:sp>
        <p:nvSpPr>
          <p:cNvPr id="10" name="Text Placeholder 9"/>
          <p:cNvSpPr>
            <a:spLocks noGrp="1"/>
          </p:cNvSpPr>
          <p:nvPr>
            <p:ph type="body" idx="1"/>
          </p:nvPr>
        </p:nvSpPr>
        <p:spPr/>
        <p:txBody>
          <a:bodyPr/>
          <a:lstStyle/>
          <a:p>
            <a:r>
              <a:rPr lang="en-US" dirty="0" smtClean="0"/>
              <a:t>Overall</a:t>
            </a:r>
            <a:endParaRPr lang="en-US" dirty="0"/>
          </a:p>
        </p:txBody>
      </p:sp>
      <p:sp>
        <p:nvSpPr>
          <p:cNvPr id="11" name="Text Placeholder 10"/>
          <p:cNvSpPr>
            <a:spLocks noGrp="1"/>
          </p:cNvSpPr>
          <p:nvPr>
            <p:ph type="body" sz="half" idx="3"/>
          </p:nvPr>
        </p:nvSpPr>
        <p:spPr/>
        <p:txBody>
          <a:bodyPr/>
          <a:lstStyle/>
          <a:p>
            <a:r>
              <a:rPr lang="en-US" dirty="0" smtClean="0"/>
              <a:t>Within the General Curriculum </a:t>
            </a:r>
            <a:endParaRPr lang="en-US" dirty="0"/>
          </a:p>
        </p:txBody>
      </p:sp>
      <p:graphicFrame>
        <p:nvGraphicFramePr>
          <p:cNvPr id="7" name="Content Placeholder 6"/>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2" name="Footer Placeholder 11"/>
          <p:cNvSpPr>
            <a:spLocks noGrp="1"/>
          </p:cNvSpPr>
          <p:nvPr>
            <p:ph type="ftr" sz="quarter" idx="11"/>
          </p:nvPr>
        </p:nvSpPr>
        <p:spPr/>
        <p:txBody>
          <a:bodyPr/>
          <a:lstStyle/>
          <a:p>
            <a:r>
              <a:rPr lang="en-US" dirty="0" smtClean="0"/>
              <a:t>Andrea MacMurray-May 2012</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110</TotalTime>
  <Words>613</Words>
  <Application>Microsoft Office PowerPoint</Application>
  <PresentationFormat>On-screen Show (4:3)</PresentationFormat>
  <Paragraphs>86</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Collaboration among Educators</vt:lpstr>
      <vt:lpstr>Problem Statement</vt:lpstr>
      <vt:lpstr>Research Questions</vt:lpstr>
      <vt:lpstr>The School</vt:lpstr>
      <vt:lpstr>Methods</vt:lpstr>
      <vt:lpstr>Formal Collaboration</vt:lpstr>
      <vt:lpstr>Informal Collaboration</vt:lpstr>
      <vt:lpstr>With whom is collaboration taking place?</vt:lpstr>
      <vt:lpstr>Focus of Collaboration</vt:lpstr>
      <vt:lpstr>Focus Group Questions</vt:lpstr>
      <vt:lpstr>Themes</vt:lpstr>
      <vt:lpstr>Conclusions</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Andea MacMurray</dc:creator>
  <cp:lastModifiedBy>Andea MacMurray</cp:lastModifiedBy>
  <cp:revision>18</cp:revision>
  <dcterms:created xsi:type="dcterms:W3CDTF">2012-04-18T13:38:35Z</dcterms:created>
  <dcterms:modified xsi:type="dcterms:W3CDTF">2012-04-22T14:48:38Z</dcterms:modified>
</cp:coreProperties>
</file>